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Proxima Nova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8A28EB39-C794-4CCC-9028-F1877076EE12}">
  <a:tblStyle styleId="{8A28EB39-C794-4CCC-9028-F1877076EE12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roximaNova-bold.fntdata"/><Relationship Id="rId23" Type="http://schemas.openxmlformats.org/officeDocument/2006/relationships/font" Target="fonts/ProximaNova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boldItalic.fntdata"/><Relationship Id="rId25" Type="http://schemas.openxmlformats.org/officeDocument/2006/relationships/font" Target="fonts/ProximaNova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510450" y="3182312"/>
            <a:ext cx="8123100" cy="630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 txBox="1"/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b="1" sz="14000"/>
            </a:lvl1pPr>
            <a:lvl2pPr lvl="1" algn="ctr">
              <a:spcBef>
                <a:spcPts val="0"/>
              </a:spcBef>
              <a:buSzPct val="100000"/>
              <a:defRPr b="1" sz="14000"/>
            </a:lvl2pPr>
            <a:lvl3pPr lvl="2" algn="ctr">
              <a:spcBef>
                <a:spcPts val="0"/>
              </a:spcBef>
              <a:buSzPct val="100000"/>
              <a:defRPr b="1" sz="14000"/>
            </a:lvl3pPr>
            <a:lvl4pPr lvl="3" algn="ctr">
              <a:spcBef>
                <a:spcPts val="0"/>
              </a:spcBef>
              <a:buSzPct val="100000"/>
              <a:defRPr b="1" sz="14000"/>
            </a:lvl4pPr>
            <a:lvl5pPr lvl="4" algn="ctr">
              <a:spcBef>
                <a:spcPts val="0"/>
              </a:spcBef>
              <a:buSzPct val="100000"/>
              <a:defRPr b="1" sz="14000"/>
            </a:lvl5pPr>
            <a:lvl6pPr lvl="5" algn="ctr">
              <a:spcBef>
                <a:spcPts val="0"/>
              </a:spcBef>
              <a:buSzPct val="100000"/>
              <a:defRPr b="1" sz="14000"/>
            </a:lvl6pPr>
            <a:lvl7pPr lvl="6" algn="ctr">
              <a:spcBef>
                <a:spcPts val="0"/>
              </a:spcBef>
              <a:buSzPct val="100000"/>
              <a:defRPr b="1" sz="14000"/>
            </a:lvl7pPr>
            <a:lvl8pPr lvl="7" algn="ctr">
              <a:spcBef>
                <a:spcPts val="0"/>
              </a:spcBef>
              <a:buSzPct val="100000"/>
              <a:defRPr b="1" sz="14000"/>
            </a:lvl8pPr>
            <a:lvl9pPr lvl="8" algn="ctr">
              <a:spcBef>
                <a:spcPts val="0"/>
              </a:spcBef>
              <a:buSzPct val="100000"/>
              <a:defRPr b="1" sz="14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Shape 1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zh-TW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hyperlink" Target="https://www.google.com/maps/d/edit?mid=1LSrUulOT8iZQ-NE7uSG3IaC3AH0&amp;ll=22.391243356280903%2C114.01371045166013&amp;z=11" TargetMode="External"/><Relationship Id="rId5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slot.miario.com/machines/143443" TargetMode="External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02.png"/><Relationship Id="rId13" Type="http://schemas.openxmlformats.org/officeDocument/2006/relationships/image" Target="../media/image09.png"/><Relationship Id="rId12" Type="http://schemas.openxmlformats.org/officeDocument/2006/relationships/image" Target="../media/image0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6.png"/><Relationship Id="rId4" Type="http://schemas.openxmlformats.org/officeDocument/2006/relationships/image" Target="../media/image05.png"/><Relationship Id="rId9" Type="http://schemas.openxmlformats.org/officeDocument/2006/relationships/image" Target="../media/image04.png"/><Relationship Id="rId14" Type="http://schemas.openxmlformats.org/officeDocument/2006/relationships/image" Target="../media/image10.png"/><Relationship Id="rId5" Type="http://schemas.openxmlformats.org/officeDocument/2006/relationships/image" Target="../media/image03.png"/><Relationship Id="rId6" Type="http://schemas.openxmlformats.org/officeDocument/2006/relationships/image" Target="../media/image00.png"/><Relationship Id="rId7" Type="http://schemas.openxmlformats.org/officeDocument/2006/relationships/image" Target="../media/image31.png"/><Relationship Id="rId8" Type="http://schemas.openxmlformats.org/officeDocument/2006/relationships/image" Target="../media/image0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8.png"/><Relationship Id="rId4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zh-TW"/>
              <a:t>LIST OF SOCIETIES 社團名冊</a:t>
            </a:r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510450" y="3182312"/>
            <a:ext cx="8123100" cy="63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OPEN DATA DAY HK</a:t>
            </a: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Shape 138"/>
          <p:cNvPicPr preferRelativeResize="0"/>
          <p:nvPr/>
        </p:nvPicPr>
        <p:blipFill rotWithShape="1">
          <a:blip r:embed="rId3">
            <a:alphaModFix/>
          </a:blip>
          <a:srcRect b="0" l="0" r="0" t="11816"/>
          <a:stretch/>
        </p:blipFill>
        <p:spPr>
          <a:xfrm>
            <a:off x="3414905" y="81287"/>
            <a:ext cx="5949570" cy="498092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Frequent English Wordings</a:t>
            </a:r>
          </a:p>
        </p:txBody>
      </p:sp>
      <p:graphicFrame>
        <p:nvGraphicFramePr>
          <p:cNvPr id="140" name="Shape 140"/>
          <p:cNvGraphicFramePr/>
          <p:nvPr/>
        </p:nvGraphicFramePr>
        <p:xfrm>
          <a:off x="433319" y="1090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{8A28EB39-C794-4CCC-9028-F1877076EE12}</a:tableStyleId>
              </a:tblPr>
              <a:tblGrid>
                <a:gridCol w="1482425"/>
                <a:gridCol w="1224475"/>
              </a:tblGrid>
              <a:tr h="177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zh-TW" sz="1100"/>
                        <a:t>Term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zh-TW" sz="1100"/>
                        <a:t>Count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77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Hong Kong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7370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77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Club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4449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77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Society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2253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77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School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1542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77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Alumni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1391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77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Chinese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1334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77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Dance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1063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77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International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1055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77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Group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995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77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China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975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77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Art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875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77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Opera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773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77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Committee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741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77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Music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704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77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Youth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647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77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Cantonese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610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250" y="44824"/>
            <a:ext cx="7914525" cy="489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7185" y="-141300"/>
            <a:ext cx="648612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Findings - Popular Chinese Place?</a:t>
            </a:r>
          </a:p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廣東（Canton）	168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/>
              <a:t>茂名(1)、雲浮(1)、潮州(14)、陽江(5)、清遠(2)、珠海(5)、深圳(17)、汕尾(9)、廣東(29)、梅州(1)、廣州(16)、佛山(2)、東莞(22)、汕頭(2)、中山(24)、湛江(5)、江門(1)、惠州(12)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福建（Fujian）	64	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/>
              <a:t>南平(1)、漳州(4)、福州(9)、泉州(7)、寧德(1)、廈門(9)、福建(33)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江西（Jiangxi）	36	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/>
              <a:t>江西(14)、九江(4)、南昌(18)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廣西（Guangxi）	36	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/>
              <a:t>廣西(20)、貴港(1)、柳州(4)、百色(2)、北海(3)、玉林(3)、梧州(1)、桂林(2)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浙江（Zhejiang）	35	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/>
              <a:t>浙江(11)、金華(8)、杭州(8)、寧波(4)、麗水(2)、紹興(2)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湖南（Hunan）	29</a:t>
            </a:r>
          </a:p>
          <a:p>
            <a:pPr indent="-228600" lvl="1" marL="914400">
              <a:spcBef>
                <a:spcPts val="0"/>
              </a:spcBef>
            </a:pPr>
            <a:r>
              <a:rPr lang="zh-TW"/>
              <a:t>湖南(5)、長沙(23)、張家界(1)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Where are they?</a:t>
            </a:r>
          </a:p>
        </p:txBody>
      </p:sp>
      <p:pic>
        <p:nvPicPr>
          <p:cNvPr descr="LABEL.png"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7149" y="1685600"/>
            <a:ext cx="1193999" cy="227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 txBox="1"/>
          <p:nvPr/>
        </p:nvSpPr>
        <p:spPr>
          <a:xfrm>
            <a:off x="481850" y="4370275"/>
            <a:ext cx="80235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 Shot 2017-03-04 at 16.32.23.png" id="160" name="Shape 160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3200" y="1170125"/>
            <a:ext cx="5643245" cy="357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Make it fun?</a:t>
            </a:r>
          </a:p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800" u="sng">
                <a:solidFill>
                  <a:schemeClr val="hlink"/>
                </a:solidFill>
                <a:hlinkClick r:id="rId3"/>
              </a:rPr>
              <a:t>http://slot.miario.com/machines/143443</a:t>
            </a:r>
          </a:p>
        </p:txBody>
      </p:sp>
      <p:pic>
        <p:nvPicPr>
          <p:cNvPr id="167" name="Shape 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85887"/>
            <a:ext cx="9143998" cy="326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Further examples</a:t>
            </a:r>
          </a:p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400"/>
              <a:t>Visualizations</a:t>
            </a:r>
          </a:p>
        </p:txBody>
      </p:sp>
      <p:sp>
        <p:nvSpPr>
          <p:cNvPr id="174" name="Shape 17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400"/>
              <a:t>Relation Map</a:t>
            </a:r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4250" y="1676849"/>
            <a:ext cx="4469749" cy="31384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3-04 at 15.57.48.png"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099" y="1905449"/>
            <a:ext cx="4187326" cy="275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In the future...</a:t>
            </a:r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/>
              <a:t>Add more data attributes in the Database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zh-TW"/>
              <a:t>Date of establishment, Nature, Location, No. of Members etc..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zh-TW"/>
              <a:t>Integrate data with other datasets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zh-TW"/>
              <a:t>Company registry, Voter information</a:t>
            </a:r>
          </a:p>
        </p:txBody>
      </p:sp>
      <p:pic>
        <p:nvPicPr>
          <p:cNvPr descr="choose what的圖片搜尋結果"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4974" y="2330800"/>
            <a:ext cx="3369574" cy="237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In the future… (Cont’)</a:t>
            </a:r>
          </a:p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/>
              <a:t>Further analysis / prediction: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zh-TW"/>
              <a:t>Do they share the same address?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zh-TW"/>
              <a:t>How long do societies survive and how long is the life cycle?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zh-TW"/>
              <a:t>Which type of societies established in the several period (By year, month)?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zh-TW"/>
              <a:t>Be a Smart City!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zh-TW"/>
              <a:t>Whether the society name is valid?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zh-TW"/>
              <a:t>Which society is most suitable to join if having the data of a citizen’s preference?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38,000+ Societies in HK</a:t>
            </a:r>
          </a:p>
        </p:txBody>
      </p:sp>
      <p:pic>
        <p:nvPicPr>
          <p:cNvPr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9075" y="1233175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3150" y="734550"/>
            <a:ext cx="3615425" cy="16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 rotWithShape="1">
          <a:blip r:embed="rId5">
            <a:alphaModFix/>
          </a:blip>
          <a:srcRect b="26772" l="18218" r="19750" t="0"/>
          <a:stretch/>
        </p:blipFill>
        <p:spPr>
          <a:xfrm>
            <a:off x="311699" y="1097512"/>
            <a:ext cx="1693794" cy="164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 rotWithShape="1">
          <a:blip r:embed="rId6">
            <a:alphaModFix/>
          </a:blip>
          <a:srcRect b="25708" l="8750" r="0" t="28144"/>
          <a:stretch/>
        </p:blipFill>
        <p:spPr>
          <a:xfrm>
            <a:off x="311700" y="4201975"/>
            <a:ext cx="3374425" cy="82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00" y="2820677"/>
            <a:ext cx="1561450" cy="128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56740" y="1233171"/>
            <a:ext cx="1405083" cy="143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86125" y="2586112"/>
            <a:ext cx="3181350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 rotWithShape="1">
          <a:blip r:embed="rId10">
            <a:alphaModFix/>
          </a:blip>
          <a:srcRect b="35811" l="0" r="0" t="37221"/>
          <a:stretch/>
        </p:blipFill>
        <p:spPr>
          <a:xfrm>
            <a:off x="5976075" y="320392"/>
            <a:ext cx="3048000" cy="82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73148" y="2671449"/>
            <a:ext cx="1473654" cy="1438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074150" y="1761005"/>
            <a:ext cx="3513949" cy="849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498500" y="3786025"/>
            <a:ext cx="1183125" cy="118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510125" y="3596749"/>
            <a:ext cx="3513950" cy="136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idx="1" type="body"/>
          </p:nvPr>
        </p:nvSpPr>
        <p:spPr>
          <a:xfrm>
            <a:off x="6234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000"/>
              <a:t>Where are they?</a:t>
            </a:r>
          </a:p>
          <a:p>
            <a:pPr lvl="0">
              <a:spcBef>
                <a:spcPts val="0"/>
              </a:spcBef>
              <a:buNone/>
            </a:pPr>
            <a:r>
              <a:rPr lang="zh-TW" sz="3000"/>
              <a:t>What are they doing?</a:t>
            </a:r>
          </a:p>
        </p:txBody>
      </p:sp>
      <p:sp>
        <p:nvSpPr>
          <p:cNvPr id="83" name="Shape 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38,000+ Societies in HK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387" y="2924074"/>
            <a:ext cx="8294273" cy="174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 rotWithShape="1">
          <a:blip r:embed="rId4">
            <a:alphaModFix/>
          </a:blip>
          <a:srcRect b="0" l="0" r="42439" t="0"/>
          <a:stretch/>
        </p:blipFill>
        <p:spPr>
          <a:xfrm>
            <a:off x="4618744" y="315950"/>
            <a:ext cx="4161325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Police.gov.hk</a:t>
            </a:r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139825" y="1152475"/>
            <a:ext cx="26925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已獲註冊或豁免註冊的社團或分支機構名單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All societies are required to keep and open to inspection by any person under </a:t>
            </a:r>
            <a:r>
              <a:rPr lang="zh-TW"/>
              <a:t>section 11(1) of the Societies Ordinance (Cap. 151)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(updated monthly)</a:t>
            </a:r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8" y="1152475"/>
            <a:ext cx="5491850" cy="334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PDF File with Watermark!</a:t>
            </a:r>
          </a:p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796" y="1152475"/>
            <a:ext cx="849240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/>
          <p:nvPr/>
        </p:nvSpPr>
        <p:spPr>
          <a:xfrm>
            <a:off x="510625" y="1419750"/>
            <a:ext cx="1270200" cy="211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From PDF to Data</a:t>
            </a:r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50" y="1097475"/>
            <a:ext cx="8677275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Add values</a:t>
            </a:r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zh-TW" sz="2400"/>
              <a:t>CODE (UID)</a:t>
            </a:r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zh-TW" sz="2400"/>
              <a:t>NAME</a:t>
            </a:r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zh-TW" sz="2400"/>
              <a:t>ADDRESS </a:t>
            </a:r>
          </a:p>
        </p:txBody>
      </p:sp>
      <p:sp>
        <p:nvSpPr>
          <p:cNvPr id="114" name="Shape 11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lang="zh-TW" sz="1800"/>
              <a:t>CODE</a:t>
            </a:r>
          </a:p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lang="zh-TW" sz="1800"/>
              <a:t>NAME</a:t>
            </a:r>
          </a:p>
          <a:p>
            <a:pPr indent="-342900" lvl="1" marL="914400" rtl="0">
              <a:spcBef>
                <a:spcPts val="0"/>
              </a:spcBef>
              <a:buSzPct val="100000"/>
              <a:buAutoNum type="alphaLcPeriod"/>
            </a:pPr>
            <a:r>
              <a:rPr lang="zh-TW" sz="1800"/>
              <a:t>Name Chunks</a:t>
            </a:r>
          </a:p>
          <a:p>
            <a:pPr indent="-342900" lvl="2" marL="1371600" rtl="0">
              <a:spcBef>
                <a:spcPts val="0"/>
              </a:spcBef>
              <a:buSzPct val="100000"/>
              <a:buAutoNum type="romanLcPeriod"/>
            </a:pPr>
            <a:r>
              <a:rPr lang="zh-TW" sz="1800"/>
              <a:t>Chinese/English</a:t>
            </a:r>
          </a:p>
          <a:p>
            <a:pPr indent="-342900" lvl="2" marL="1371600" rtl="0">
              <a:spcBef>
                <a:spcPts val="0"/>
              </a:spcBef>
              <a:buSzPct val="100000"/>
              <a:buAutoNum type="romanLcPeriod"/>
            </a:pPr>
            <a:r>
              <a:rPr lang="zh-TW" sz="1800"/>
              <a:t>Chinese Places/Suffices</a:t>
            </a:r>
          </a:p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lang="zh-TW" sz="1800"/>
              <a:t>ADDRESS</a:t>
            </a:r>
          </a:p>
          <a:p>
            <a:pPr indent="-342900" lvl="1" marL="914400" rtl="0">
              <a:spcBef>
                <a:spcPts val="0"/>
              </a:spcBef>
              <a:buSzPct val="100000"/>
              <a:buAutoNum type="alphaLcPeriod"/>
            </a:pPr>
            <a:r>
              <a:rPr lang="zh-TW" sz="1800"/>
              <a:t>Region </a:t>
            </a:r>
          </a:p>
          <a:p>
            <a:pPr indent="-342900" lvl="1" marL="914400" rtl="0">
              <a:spcBef>
                <a:spcPts val="0"/>
              </a:spcBef>
              <a:buSzPct val="100000"/>
              <a:buAutoNum type="alphaLcPeriod"/>
            </a:pPr>
            <a:r>
              <a:rPr lang="zh-TW" sz="1800"/>
              <a:t>District</a:t>
            </a:r>
          </a:p>
          <a:p>
            <a:pPr indent="-342900" lvl="1" marL="914400" rtl="0">
              <a:spcBef>
                <a:spcPts val="0"/>
              </a:spcBef>
              <a:buSzPct val="100000"/>
              <a:buAutoNum type="alphaLcPeriod"/>
            </a:pPr>
            <a:r>
              <a:rPr lang="zh-TW" sz="1800"/>
              <a:t>Building blocks...</a:t>
            </a:r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150" y="1287575"/>
            <a:ext cx="115252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8700" y="2121275"/>
            <a:ext cx="1997853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8700" y="1664762"/>
            <a:ext cx="1222148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Tools</a:t>
            </a:r>
          </a:p>
        </p:txBody>
      </p:sp>
      <p:pic>
        <p:nvPicPr>
          <p:cNvPr id="123" name="Shape 123"/>
          <p:cNvPicPr preferRelativeResize="0"/>
          <p:nvPr/>
        </p:nvPicPr>
        <p:blipFill rotWithShape="1">
          <a:blip r:embed="rId3">
            <a:alphaModFix/>
          </a:blip>
          <a:srcRect b="22696" l="0" r="0" t="0"/>
          <a:stretch/>
        </p:blipFill>
        <p:spPr>
          <a:xfrm>
            <a:off x="4733875" y="2160850"/>
            <a:ext cx="3946450" cy="260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200" y="2160850"/>
            <a:ext cx="4382602" cy="267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/>
        </p:nvSpPr>
        <p:spPr>
          <a:xfrm>
            <a:off x="311700" y="1017725"/>
            <a:ext cx="42636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800"/>
              <a:t>Text Processing: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zh-TW" sz="1800"/>
              <a:t>PHP + MySQL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zh-TW" sz="1800"/>
              <a:t>NLTK (Python)</a:t>
            </a:r>
          </a:p>
        </p:txBody>
      </p:sp>
      <p:sp>
        <p:nvSpPr>
          <p:cNvPr id="126" name="Shape 126"/>
          <p:cNvSpPr txBox="1"/>
          <p:nvPr/>
        </p:nvSpPr>
        <p:spPr>
          <a:xfrm>
            <a:off x="4556300" y="1017725"/>
            <a:ext cx="45936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800"/>
              <a:t>Public API (HK Govt):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800"/>
              <a:t>     </a:t>
            </a:r>
            <a:r>
              <a:rPr lang="zh-TW" sz="1800"/>
              <a:t>Address in sentense 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800"/>
              <a:t>=&gt; Structure Data (Region, Building, etc..)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hape 131"/>
          <p:cNvPicPr preferRelativeResize="0"/>
          <p:nvPr/>
        </p:nvPicPr>
        <p:blipFill rotWithShape="1">
          <a:blip r:embed="rId3">
            <a:alphaModFix/>
          </a:blip>
          <a:srcRect b="4668" l="0" r="0" t="14288"/>
          <a:stretch/>
        </p:blipFill>
        <p:spPr>
          <a:xfrm>
            <a:off x="57350" y="722924"/>
            <a:ext cx="5619851" cy="43239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Frequent Chinese Wordings</a:t>
            </a:r>
          </a:p>
        </p:txBody>
      </p:sp>
      <p:graphicFrame>
        <p:nvGraphicFramePr>
          <p:cNvPr id="133" name="Shape 133"/>
          <p:cNvGraphicFramePr/>
          <p:nvPr/>
        </p:nvGraphicFramePr>
        <p:xfrm>
          <a:off x="5443900" y="210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{8A28EB39-C794-4CCC-9028-F1877076EE12}</a:tableStyleId>
              </a:tblPr>
              <a:tblGrid>
                <a:gridCol w="1102300"/>
                <a:gridCol w="650525"/>
                <a:gridCol w="399475"/>
                <a:gridCol w="717425"/>
                <a:gridCol w="717425"/>
              </a:tblGrid>
              <a:tr h="2431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zh-TW"/>
                        <a:t>Preffix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zh-TW"/>
                        <a:t>Count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zh-TW"/>
                        <a:t>Terms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zh-TW"/>
                        <a:t>Count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431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協會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4564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藝術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916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431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學會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2196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曲藝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870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431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體育會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1160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曲藝社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560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431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校友會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1107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歌舞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764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431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家長教師會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971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舞蹈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725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431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委員會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725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居民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721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431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聯會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712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研究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685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431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總會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709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太極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599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431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之友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497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歌舞團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575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431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聯盟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437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服務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499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431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劇團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437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業主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492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431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基金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386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足球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469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431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聯誼會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377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關注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452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431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分會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348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促進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450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431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同學會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305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音樂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445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431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關注組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302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羽毛球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316</a:t>
                      </a:r>
                    </a:p>
                  </a:txBody>
                  <a:tcPr marT="19050" marB="19050" marR="28575" marL="2857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